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6"/>
  </p:sldMasterIdLst>
  <p:notesMasterIdLst>
    <p:notesMasterId r:id="rId24"/>
  </p:notesMasterIdLst>
  <p:handoutMasterIdLst>
    <p:handoutMasterId r:id="rId25"/>
  </p:handoutMasterIdLst>
  <p:sldIdLst>
    <p:sldId id="322" r:id="rId7"/>
    <p:sldId id="340" r:id="rId8"/>
    <p:sldId id="341" r:id="rId9"/>
    <p:sldId id="324" r:id="rId10"/>
    <p:sldId id="326" r:id="rId11"/>
    <p:sldId id="342" r:id="rId12"/>
    <p:sldId id="343" r:id="rId13"/>
    <p:sldId id="355" r:id="rId14"/>
    <p:sldId id="327" r:id="rId15"/>
    <p:sldId id="328" r:id="rId16"/>
    <p:sldId id="329" r:id="rId17"/>
    <p:sldId id="330" r:id="rId18"/>
    <p:sldId id="339" r:id="rId19"/>
    <p:sldId id="353" r:id="rId20"/>
    <p:sldId id="354" r:id="rId21"/>
    <p:sldId id="351" r:id="rId22"/>
    <p:sldId id="352" r:id="rId23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A61B"/>
    <a:srgbClr val="F37A20"/>
    <a:srgbClr val="CA6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62" autoAdjust="0"/>
  </p:normalViewPr>
  <p:slideViewPr>
    <p:cSldViewPr snapToGrid="0" snapToObjects="1">
      <p:cViewPr>
        <p:scale>
          <a:sx n="90" d="100"/>
          <a:sy n="90" d="100"/>
        </p:scale>
        <p:origin x="-2244" y="-426"/>
      </p:cViewPr>
      <p:guideLst>
        <p:guide orient="horz" pos="2345"/>
        <p:guide pos="35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672" y="-96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E46893A-369C-174C-84F0-2CC86A91CF36}" type="datetimeFigureOut">
              <a:rPr lang="en-US" smtClean="0"/>
              <a:pPr/>
              <a:t>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9AA44C6-F217-D94E-AE2F-AE06E46D63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408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3C70980-8053-9445-9FD7-917CED2DF3D4}" type="datetimeFigureOut">
              <a:rPr lang="en-US" smtClean="0"/>
              <a:pPr/>
              <a:t>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8900696-C110-3849-BEEF-1969D36921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81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F7F7396-3C59-4DD4-9AEE-F51015074612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4709BC-9D8F-420F-85EE-81DB7FB4231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2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1906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6496050"/>
            <a:ext cx="15557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6450105"/>
            <a:ext cx="9144000" cy="45719"/>
          </a:xfrm>
          <a:prstGeom prst="rect">
            <a:avLst/>
          </a:prstGeom>
          <a:solidFill>
            <a:srgbClr val="FFA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1166926"/>
            <a:ext cx="9144000" cy="82176"/>
          </a:xfrm>
          <a:prstGeom prst="rect">
            <a:avLst/>
          </a:prstGeom>
          <a:solidFill>
            <a:srgbClr val="FFA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/>
          <p:cNvSpPr txBox="1">
            <a:spLocks noChangeArrowheads="1"/>
          </p:cNvSpPr>
          <p:nvPr userDrawn="1"/>
        </p:nvSpPr>
        <p:spPr bwMode="auto">
          <a:xfrm>
            <a:off x="6867525" y="6591300"/>
            <a:ext cx="22764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/>
            </a:lvl1pPr>
          </a:lstStyle>
          <a:p>
            <a:pPr algn="r"/>
            <a:r>
              <a:rPr lang="en-US" sz="1200" b="1" dirty="0" smtClean="0">
                <a:solidFill>
                  <a:srgbClr val="7F7F7F"/>
                </a:solidFill>
              </a:rPr>
              <a:t>© 2015 Halotechnics, Inc.</a:t>
            </a:r>
            <a:endParaRPr lang="en-US" sz="1200" b="1" dirty="0"/>
          </a:p>
        </p:txBody>
      </p:sp>
      <p:sp>
        <p:nvSpPr>
          <p:cNvPr id="17" name="Rectangle 7"/>
          <p:cNvSpPr txBox="1">
            <a:spLocks noChangeArrowheads="1"/>
          </p:cNvSpPr>
          <p:nvPr userDrawn="1"/>
        </p:nvSpPr>
        <p:spPr bwMode="auto">
          <a:xfrm>
            <a:off x="476250" y="6591300"/>
            <a:ext cx="18383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smtClean="0">
                <a:solidFill>
                  <a:srgbClr val="939393"/>
                </a:solidFill>
              </a:rPr>
              <a:t> </a:t>
            </a:r>
          </a:p>
        </p:txBody>
      </p:sp>
      <p:sp>
        <p:nvSpPr>
          <p:cNvPr id="18" name="Rectangle 6"/>
          <p:cNvSpPr txBox="1">
            <a:spLocks noGrp="1" noChangeArrowheads="1"/>
          </p:cNvSpPr>
          <p:nvPr userDrawn="1"/>
        </p:nvSpPr>
        <p:spPr bwMode="auto">
          <a:xfrm>
            <a:off x="0" y="6591300"/>
            <a:ext cx="4064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fld id="{1DED87BB-3BA5-434A-8558-484FD38BABD7}" type="slidenum">
              <a:rPr lang="en-US" sz="1200" b="1" smtClean="0">
                <a:solidFill>
                  <a:srgbClr val="939393"/>
                </a:solidFill>
              </a:rPr>
              <a:pPr algn="r" eaLnBrk="1" hangingPunct="1">
                <a:defRPr/>
              </a:pPr>
              <a:t>‹#›</a:t>
            </a:fld>
            <a:endParaRPr lang="en-US" sz="1200" b="1" smtClean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7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17463"/>
            <a:ext cx="8229600" cy="119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</a:t>
            </a:r>
            <a:br>
              <a:rPr lang="en-US" smtClean="0"/>
            </a:br>
            <a:r>
              <a:rPr lang="en-US" smtClean="0"/>
              <a:t>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76375"/>
            <a:ext cx="7620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121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75000"/>
        </a:spcBef>
        <a:spcAft>
          <a:spcPct val="0"/>
        </a:spcAft>
        <a:buChar char="•"/>
        <a:defRPr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&gt;"/>
        <a:defRPr sz="16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400">
          <a:solidFill>
            <a:schemeClr val="tx1"/>
          </a:solidFill>
          <a:latin typeface="Arial" pitchFamily="34" charset="0"/>
        </a:defRPr>
      </a:lvl3pPr>
      <a:lvl4pPr marL="1655763" indent="-2286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62" y="1267133"/>
            <a:ext cx="36576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722392" y="1665863"/>
            <a:ext cx="768734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n-US" sz="2800" b="1" dirty="0" smtClean="0"/>
          </a:p>
          <a:p>
            <a:pPr algn="ctr" eaLnBrk="1" hangingPunct="1">
              <a:defRPr/>
            </a:pPr>
            <a:endParaRPr lang="en-US" sz="2800" b="1" dirty="0" smtClean="0"/>
          </a:p>
          <a:p>
            <a:pPr algn="ctr" eaLnBrk="1" hangingPunct="1">
              <a:defRPr/>
            </a:pPr>
            <a:r>
              <a:rPr lang="en-US" sz="2800" b="1" dirty="0"/>
              <a:t>Halotechnics High Throughput Chemistry and Materials </a:t>
            </a:r>
            <a:r>
              <a:rPr lang="en-US" sz="2800" b="1" dirty="0" smtClean="0"/>
              <a:t>Characterization</a:t>
            </a:r>
            <a:endParaRPr lang="en-US" sz="1600" dirty="0" smtClean="0"/>
          </a:p>
          <a:p>
            <a:pPr algn="ctr" eaLnBrk="1" hangingPunct="1">
              <a:defRPr/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defRPr/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December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</a:p>
          <a:p>
            <a:pPr algn="ctr" eaLnBrk="1" hangingPunct="1">
              <a:defRPr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 eaLnBrk="1" hangingPunct="1"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Justin Raade, PhD</a:t>
            </a:r>
          </a:p>
          <a:p>
            <a:pPr algn="ctr" eaLnBrk="1" hangingPunct="1"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Founder</a:t>
            </a:r>
          </a:p>
          <a:p>
            <a:pPr algn="ctr" eaLnBrk="1" hangingPunct="1"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jraade@halotechnics.com</a:t>
            </a:r>
          </a:p>
          <a:p>
            <a:pPr algn="ctr" eaLnBrk="1" hangingPunct="1"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(510)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693-7116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eaLnBrk="1" hangingPunct="1"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1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4. Thermal Stability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1269" y="1433946"/>
            <a:ext cx="3354450" cy="4954588"/>
          </a:xfrm>
        </p:spPr>
        <p:txBody>
          <a:bodyPr/>
          <a:lstStyle/>
          <a:p>
            <a:r>
              <a:rPr lang="en-US" dirty="0" smtClean="0"/>
              <a:t>Thermogravimetric Analysis (TGA): TA Instruments Q500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Measure dehydration and decomposition reactions at temperatures up to 1000 °C</a:t>
            </a:r>
          </a:p>
          <a:p>
            <a:r>
              <a:rPr lang="en-US" dirty="0" smtClean="0"/>
              <a:t>Atmospheric gas control, air vs inert</a:t>
            </a: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4822666" y="5263415"/>
            <a:ext cx="30387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1400" i="1" dirty="0"/>
              <a:t>TGA thermal stability behavior of </a:t>
            </a:r>
            <a:r>
              <a:rPr lang="en-US" sz="1400" i="1" dirty="0" smtClean="0"/>
              <a:t>calcium oxalate reference material</a:t>
            </a:r>
            <a:endParaRPr lang="en-US" sz="14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54716" y="1600200"/>
            <a:ext cx="5689284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52" y="2451893"/>
            <a:ext cx="1968500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0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343025"/>
            <a:ext cx="9069572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Measure viscosity vs. temperature, a critical parameter for systems design/engineering. </a:t>
            </a:r>
            <a:endParaRPr lang="en-US" dirty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1219" y="2467784"/>
            <a:ext cx="3195637" cy="302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093265" y="569378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i="1" dirty="0"/>
              <a:t>Viscosity data for quaternary salt mixtures (Bradshaw and Siegel, 2009)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36099" y="5693780"/>
            <a:ext cx="3171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Modified Brookfield viscometer capable of measuring molten salt viscosity from room temperature up to 565 °C.</a:t>
            </a:r>
          </a:p>
        </p:txBody>
      </p:sp>
      <p:grpSp>
        <p:nvGrpSpPr>
          <p:cNvPr id="11" name="Group 43"/>
          <p:cNvGrpSpPr>
            <a:grpSpLocks noChangeAspect="1"/>
          </p:cNvGrpSpPr>
          <p:nvPr/>
        </p:nvGrpSpPr>
        <p:grpSpPr bwMode="auto">
          <a:xfrm>
            <a:off x="3431240" y="2242264"/>
            <a:ext cx="1869063" cy="3246532"/>
            <a:chOff x="2540" y="2378"/>
            <a:chExt cx="997" cy="1732"/>
          </a:xfrm>
        </p:grpSpPr>
        <p:pic>
          <p:nvPicPr>
            <p:cNvPr id="12" name="Picture 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" y="2452"/>
              <a:ext cx="851" cy="1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39"/>
            <p:cNvSpPr>
              <a:spLocks noChangeAspect="1" noChangeArrowheads="1"/>
            </p:cNvSpPr>
            <p:nvPr/>
          </p:nvSpPr>
          <p:spPr bwMode="auto">
            <a:xfrm>
              <a:off x="2540" y="2378"/>
              <a:ext cx="325" cy="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40"/>
            <p:cNvSpPr>
              <a:spLocks noChangeAspect="1" noChangeArrowheads="1"/>
            </p:cNvSpPr>
            <p:nvPr/>
          </p:nvSpPr>
          <p:spPr bwMode="auto">
            <a:xfrm>
              <a:off x="2620" y="3242"/>
              <a:ext cx="325" cy="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41"/>
            <p:cNvSpPr>
              <a:spLocks noChangeAspect="1" noChangeArrowheads="1"/>
            </p:cNvSpPr>
            <p:nvPr/>
          </p:nvSpPr>
          <p:spPr bwMode="auto">
            <a:xfrm>
              <a:off x="2596" y="2946"/>
              <a:ext cx="221" cy="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42"/>
            <p:cNvSpPr>
              <a:spLocks noChangeAspect="1" noChangeArrowheads="1"/>
            </p:cNvSpPr>
            <p:nvPr/>
          </p:nvSpPr>
          <p:spPr bwMode="auto">
            <a:xfrm>
              <a:off x="3316" y="3322"/>
              <a:ext cx="221" cy="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/>
          <a:srcRect l="11445" t="2746" r="19926" b="1652"/>
          <a:stretch/>
        </p:blipFill>
        <p:spPr bwMode="auto">
          <a:xfrm>
            <a:off x="735308" y="2231725"/>
            <a:ext cx="1350594" cy="3406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3066" y="5693780"/>
            <a:ext cx="2596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/>
              <a:t>Orton molten glass viscometer capable of operation up to 1600 °C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91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758" y="1343025"/>
            <a:ext cx="4752339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Measure density vs. temperature with Halotechnics’ custom-built  Archimedean furnace density measurement system:</a:t>
            </a:r>
          </a:p>
          <a:p>
            <a:r>
              <a:rPr lang="en-US" dirty="0" smtClean="0"/>
              <a:t>Stainless steel sinker hung beneath analytical balance</a:t>
            </a:r>
          </a:p>
          <a:p>
            <a:r>
              <a:rPr lang="en-US" dirty="0" smtClean="0"/>
              <a:t>Sinker suspended in molten salt inside temperature-controlled crucible furnace</a:t>
            </a:r>
          </a:p>
          <a:p>
            <a:r>
              <a:rPr lang="en-US" dirty="0" smtClean="0"/>
              <a:t>Buoyancy force offsets weight</a:t>
            </a:r>
          </a:p>
          <a:p>
            <a:r>
              <a:rPr lang="en-US" dirty="0" smtClean="0"/>
              <a:t>Data acquisition system computes density as a function of temperature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643087" y="1763961"/>
            <a:ext cx="3196113" cy="3729831"/>
            <a:chOff x="4487340" y="1257300"/>
            <a:chExt cx="4376206" cy="5106988"/>
          </a:xfrm>
        </p:grpSpPr>
        <p:sp>
          <p:nvSpPr>
            <p:cNvPr id="6" name="Oval 50"/>
            <p:cNvSpPr>
              <a:spLocks noChangeArrowheads="1"/>
            </p:cNvSpPr>
            <p:nvPr/>
          </p:nvSpPr>
          <p:spPr bwMode="auto">
            <a:xfrm>
              <a:off x="6679677" y="1358900"/>
              <a:ext cx="228600" cy="24765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6673850" y="1257300"/>
              <a:ext cx="358775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65" descr="Light upward diagonal"/>
            <p:cNvSpPr>
              <a:spLocks noChangeAspect="1" noChangeArrowheads="1"/>
            </p:cNvSpPr>
            <p:nvPr/>
          </p:nvSpPr>
          <p:spPr bwMode="auto">
            <a:xfrm rot="16200000">
              <a:off x="5526359" y="4456906"/>
              <a:ext cx="2887662" cy="327025"/>
            </a:xfrm>
            <a:prstGeom prst="rect">
              <a:avLst/>
            </a:prstGeom>
            <a:pattFill prst="ltUpDiag">
              <a:fgClr>
                <a:schemeClr val="tx1">
                  <a:alpha val="50000"/>
                </a:schemeClr>
              </a:fgClr>
              <a:bgClr>
                <a:schemeClr val="bg1">
                  <a:alpha val="50000"/>
                </a:schemeClr>
              </a:bgClr>
            </a:patt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64"/>
            <p:cNvSpPr>
              <a:spLocks noChangeAspect="1" noChangeArrowheads="1"/>
            </p:cNvSpPr>
            <p:nvPr/>
          </p:nvSpPr>
          <p:spPr bwMode="auto">
            <a:xfrm>
              <a:off x="4884215" y="3559175"/>
              <a:ext cx="1839912" cy="276225"/>
            </a:xfrm>
            <a:prstGeom prst="rect">
              <a:avLst/>
            </a:prstGeom>
            <a:solidFill>
              <a:srgbClr val="8080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6"/>
            <p:cNvSpPr>
              <a:spLocks noChangeAspect="1" noChangeArrowheads="1"/>
            </p:cNvSpPr>
            <p:nvPr/>
          </p:nvSpPr>
          <p:spPr bwMode="auto">
            <a:xfrm>
              <a:off x="5160440" y="4378325"/>
              <a:ext cx="1293812" cy="1217613"/>
            </a:xfrm>
            <a:prstGeom prst="rect">
              <a:avLst/>
            </a:prstGeom>
            <a:solidFill>
              <a:srgbClr val="00FF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8" descr="Light upward diagonal"/>
            <p:cNvSpPr>
              <a:spLocks noChangeAspect="1" noChangeArrowheads="1"/>
            </p:cNvSpPr>
            <p:nvPr/>
          </p:nvSpPr>
          <p:spPr bwMode="auto">
            <a:xfrm>
              <a:off x="4487340" y="6067425"/>
              <a:ext cx="2646362" cy="296863"/>
            </a:xfrm>
            <a:prstGeom prst="rect">
              <a:avLst/>
            </a:prstGeom>
            <a:pattFill prst="ltUpDiag">
              <a:fgClr>
                <a:schemeClr val="tx1">
                  <a:alpha val="50000"/>
                </a:schemeClr>
              </a:fgClr>
              <a:bgClr>
                <a:schemeClr val="bg1">
                  <a:alpha val="50000"/>
                </a:schemeClr>
              </a:bgClr>
            </a:patt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9" descr="Light upward diagonal"/>
            <p:cNvSpPr>
              <a:spLocks noChangeAspect="1" noChangeArrowheads="1"/>
            </p:cNvSpPr>
            <p:nvPr/>
          </p:nvSpPr>
          <p:spPr bwMode="auto">
            <a:xfrm rot="16200000">
              <a:off x="3214688" y="4457700"/>
              <a:ext cx="2887662" cy="325438"/>
            </a:xfrm>
            <a:prstGeom prst="rect">
              <a:avLst/>
            </a:prstGeom>
            <a:pattFill prst="ltUpDiag">
              <a:fgClr>
                <a:schemeClr val="tx1">
                  <a:alpha val="50000"/>
                </a:schemeClr>
              </a:fgClr>
              <a:bgClr>
                <a:schemeClr val="bg1">
                  <a:alpha val="50000"/>
                </a:schemeClr>
              </a:bgClr>
            </a:patt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/>
            <p:cNvSpPr>
              <a:spLocks noChangeAspect="1" noChangeArrowheads="1"/>
            </p:cNvSpPr>
            <p:nvPr/>
          </p:nvSpPr>
          <p:spPr bwMode="auto">
            <a:xfrm>
              <a:off x="4884215" y="5589588"/>
              <a:ext cx="1839912" cy="276225"/>
            </a:xfrm>
            <a:prstGeom prst="rect">
              <a:avLst/>
            </a:prstGeom>
            <a:solidFill>
              <a:srgbClr val="8080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/>
            <p:cNvSpPr>
              <a:spLocks noChangeAspect="1" noChangeArrowheads="1"/>
            </p:cNvSpPr>
            <p:nvPr/>
          </p:nvSpPr>
          <p:spPr bwMode="auto">
            <a:xfrm rot="16200000">
              <a:off x="4147615" y="4578350"/>
              <a:ext cx="1747838" cy="274637"/>
            </a:xfrm>
            <a:prstGeom prst="rect">
              <a:avLst/>
            </a:prstGeom>
            <a:solidFill>
              <a:srgbClr val="8080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spect="1" noChangeArrowheads="1"/>
            </p:cNvSpPr>
            <p:nvPr/>
          </p:nvSpPr>
          <p:spPr bwMode="auto">
            <a:xfrm rot="16200000">
              <a:off x="5715271" y="4579144"/>
              <a:ext cx="1743075" cy="271463"/>
            </a:xfrm>
            <a:prstGeom prst="rect">
              <a:avLst/>
            </a:prstGeom>
            <a:solidFill>
              <a:srgbClr val="8080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27"/>
            <p:cNvSpPr>
              <a:spLocks noChangeAspect="1" noChangeShapeType="1"/>
            </p:cNvSpPr>
            <p:nvPr/>
          </p:nvSpPr>
          <p:spPr bwMode="auto">
            <a:xfrm flipH="1">
              <a:off x="5971652" y="4711700"/>
              <a:ext cx="1409700" cy="1190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9"/>
            <p:cNvSpPr>
              <a:spLocks noChangeAspect="1" noChangeShapeType="1"/>
            </p:cNvSpPr>
            <p:nvPr/>
          </p:nvSpPr>
          <p:spPr bwMode="auto">
            <a:xfrm flipH="1">
              <a:off x="6263752" y="5303838"/>
              <a:ext cx="1120775" cy="1095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31"/>
            <p:cNvSpPr>
              <a:spLocks noChangeAspect="1" noChangeArrowheads="1"/>
            </p:cNvSpPr>
            <p:nvPr/>
          </p:nvSpPr>
          <p:spPr bwMode="auto">
            <a:xfrm>
              <a:off x="5744640" y="3559175"/>
              <a:ext cx="134937" cy="277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61" descr="Zig zag"/>
            <p:cNvSpPr>
              <a:spLocks noChangeAspect="1" noChangeArrowheads="1"/>
            </p:cNvSpPr>
            <p:nvPr/>
          </p:nvSpPr>
          <p:spPr bwMode="auto">
            <a:xfrm>
              <a:off x="4812777" y="5867400"/>
              <a:ext cx="1992313" cy="196850"/>
            </a:xfrm>
            <a:prstGeom prst="rect">
              <a:avLst/>
            </a:prstGeom>
            <a:pattFill prst="zigZag">
              <a:fgClr>
                <a:srgbClr val="FF0000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66" descr="Light upward diagonal"/>
            <p:cNvSpPr>
              <a:spLocks noChangeAspect="1" noChangeArrowheads="1"/>
            </p:cNvSpPr>
            <p:nvPr/>
          </p:nvSpPr>
          <p:spPr bwMode="auto">
            <a:xfrm>
              <a:off x="4487340" y="2878138"/>
              <a:ext cx="2646362" cy="296862"/>
            </a:xfrm>
            <a:prstGeom prst="rect">
              <a:avLst/>
            </a:prstGeom>
            <a:pattFill prst="ltUpDiag">
              <a:fgClr>
                <a:schemeClr val="tx1">
                  <a:alpha val="50000"/>
                </a:schemeClr>
              </a:fgClr>
              <a:bgClr>
                <a:schemeClr val="bg1">
                  <a:alpha val="50000"/>
                </a:schemeClr>
              </a:bgClr>
            </a:patt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9"/>
            <p:cNvSpPr>
              <a:spLocks noChangeAspect="1" noChangeArrowheads="1"/>
            </p:cNvSpPr>
            <p:nvPr/>
          </p:nvSpPr>
          <p:spPr bwMode="auto">
            <a:xfrm>
              <a:off x="5744640" y="2878138"/>
              <a:ext cx="134937" cy="2936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2" name="Line 68"/>
            <p:cNvSpPr>
              <a:spLocks noChangeAspect="1" noChangeShapeType="1"/>
            </p:cNvSpPr>
            <p:nvPr/>
          </p:nvSpPr>
          <p:spPr bwMode="auto">
            <a:xfrm flipH="1">
              <a:off x="6547915" y="4076700"/>
              <a:ext cx="830262" cy="793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utoShape 30"/>
            <p:cNvSpPr>
              <a:spLocks noChangeAspect="1" noChangeArrowheads="1"/>
            </p:cNvSpPr>
            <p:nvPr/>
          </p:nvSpPr>
          <p:spPr bwMode="auto">
            <a:xfrm>
              <a:off x="5663677" y="4640263"/>
              <a:ext cx="290513" cy="6096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5"/>
            <p:cNvSpPr>
              <a:spLocks noChangeAspect="1" noChangeShapeType="1"/>
            </p:cNvSpPr>
            <p:nvPr/>
          </p:nvSpPr>
          <p:spPr bwMode="auto">
            <a:xfrm flipH="1">
              <a:off x="6593952" y="5930900"/>
              <a:ext cx="798513" cy="523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8131708" y="1781706"/>
              <a:ext cx="73183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Balance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7442733" y="4516968"/>
              <a:ext cx="61436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Sinker</a:t>
              </a:r>
            </a:p>
          </p:txBody>
        </p:sp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7470249" y="5131845"/>
              <a:ext cx="919162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Molten salt</a:t>
              </a:r>
            </a:p>
          </p:txBody>
        </p:sp>
        <p:sp>
          <p:nvSpPr>
            <p:cNvPr id="28" name="Rectangle 47"/>
            <p:cNvSpPr>
              <a:spLocks noChangeArrowheads="1"/>
            </p:cNvSpPr>
            <p:nvPr/>
          </p:nvSpPr>
          <p:spPr bwMode="auto">
            <a:xfrm rot="10800000">
              <a:off x="4922315" y="1447800"/>
              <a:ext cx="1993900" cy="42863"/>
            </a:xfrm>
            <a:prstGeom prst="rect">
              <a:avLst/>
            </a:prstGeom>
            <a:solidFill>
              <a:srgbClr val="8080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utoShape 48"/>
            <p:cNvSpPr>
              <a:spLocks noChangeArrowheads="1"/>
            </p:cNvSpPr>
            <p:nvPr/>
          </p:nvSpPr>
          <p:spPr bwMode="auto">
            <a:xfrm flipV="1">
              <a:off x="4717527" y="1517650"/>
              <a:ext cx="457200" cy="34925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49"/>
            <p:cNvSpPr>
              <a:spLocks noChangeArrowheads="1"/>
            </p:cNvSpPr>
            <p:nvPr/>
          </p:nvSpPr>
          <p:spPr bwMode="auto">
            <a:xfrm>
              <a:off x="4831827" y="1409700"/>
              <a:ext cx="228600" cy="24765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52"/>
            <p:cNvSpPr>
              <a:spLocks noChangeShapeType="1"/>
            </p:cNvSpPr>
            <p:nvPr/>
          </p:nvSpPr>
          <p:spPr bwMode="auto">
            <a:xfrm>
              <a:off x="4555602" y="1873250"/>
              <a:ext cx="776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53"/>
            <p:cNvSpPr>
              <a:spLocks noChangeShapeType="1"/>
            </p:cNvSpPr>
            <p:nvPr/>
          </p:nvSpPr>
          <p:spPr bwMode="auto">
            <a:xfrm flipH="1">
              <a:off x="4539727" y="1873250"/>
              <a:ext cx="88900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54"/>
            <p:cNvSpPr>
              <a:spLocks noChangeShapeType="1"/>
            </p:cNvSpPr>
            <p:nvPr/>
          </p:nvSpPr>
          <p:spPr bwMode="auto">
            <a:xfrm flipH="1">
              <a:off x="4700065" y="1873250"/>
              <a:ext cx="88900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55"/>
            <p:cNvSpPr>
              <a:spLocks noChangeShapeType="1"/>
            </p:cNvSpPr>
            <p:nvPr/>
          </p:nvSpPr>
          <p:spPr bwMode="auto">
            <a:xfrm flipH="1">
              <a:off x="4860402" y="1873250"/>
              <a:ext cx="88900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56"/>
            <p:cNvSpPr>
              <a:spLocks noChangeShapeType="1"/>
            </p:cNvSpPr>
            <p:nvPr/>
          </p:nvSpPr>
          <p:spPr bwMode="auto">
            <a:xfrm flipH="1">
              <a:off x="5020740" y="1873250"/>
              <a:ext cx="88900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 flipH="1">
              <a:off x="5181077" y="1873250"/>
              <a:ext cx="88900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67"/>
            <p:cNvSpPr txBox="1">
              <a:spLocks noChangeArrowheads="1"/>
            </p:cNvSpPr>
            <p:nvPr/>
          </p:nvSpPr>
          <p:spPr bwMode="auto">
            <a:xfrm>
              <a:off x="7442733" y="3875618"/>
              <a:ext cx="739774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Crucible</a:t>
              </a: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 rot="16200000">
              <a:off x="4241277" y="3043238"/>
              <a:ext cx="3138488" cy="42862"/>
            </a:xfrm>
            <a:prstGeom prst="rect">
              <a:avLst/>
            </a:prstGeom>
            <a:solidFill>
              <a:srgbClr val="8080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24"/>
            <p:cNvSpPr txBox="1">
              <a:spLocks noChangeArrowheads="1"/>
            </p:cNvSpPr>
            <p:nvPr/>
          </p:nvSpPr>
          <p:spPr bwMode="auto">
            <a:xfrm>
              <a:off x="7540641" y="5750970"/>
              <a:ext cx="128905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Heating element</a:t>
              </a:r>
            </a:p>
          </p:txBody>
        </p:sp>
        <p:sp>
          <p:nvSpPr>
            <p:cNvPr id="40" name="Oval 63"/>
            <p:cNvSpPr>
              <a:spLocks noChangeArrowheads="1"/>
            </p:cNvSpPr>
            <p:nvPr/>
          </p:nvSpPr>
          <p:spPr bwMode="auto">
            <a:xfrm>
              <a:off x="5771627" y="1438275"/>
              <a:ext cx="80963" cy="7461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" name="Group 73"/>
            <p:cNvGrpSpPr>
              <a:grpSpLocks/>
            </p:cNvGrpSpPr>
            <p:nvPr/>
          </p:nvGrpSpPr>
          <p:grpSpPr bwMode="auto">
            <a:xfrm>
              <a:off x="6095477" y="1612900"/>
              <a:ext cx="1968500" cy="820738"/>
              <a:chOff x="3846" y="1016"/>
              <a:chExt cx="1240" cy="517"/>
            </a:xfrm>
          </p:grpSpPr>
          <p:sp>
            <p:nvSpPr>
              <p:cNvPr id="42" name="Line 23"/>
              <p:cNvSpPr>
                <a:spLocks noChangeShapeType="1"/>
              </p:cNvSpPr>
              <p:nvPr/>
            </p:nvSpPr>
            <p:spPr bwMode="auto">
              <a:xfrm flipH="1">
                <a:off x="4783" y="1253"/>
                <a:ext cx="303" cy="3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37"/>
              <p:cNvSpPr>
                <a:spLocks noChangeArrowheads="1"/>
              </p:cNvSpPr>
              <p:nvPr/>
            </p:nvSpPr>
            <p:spPr bwMode="auto">
              <a:xfrm>
                <a:off x="3978" y="1180"/>
                <a:ext cx="646" cy="159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38"/>
              <p:cNvSpPr>
                <a:spLocks noChangeArrowheads="1"/>
              </p:cNvSpPr>
              <p:nvPr/>
            </p:nvSpPr>
            <p:spPr bwMode="auto">
              <a:xfrm>
                <a:off x="3964" y="1260"/>
                <a:ext cx="680" cy="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39"/>
              <p:cNvSpPr>
                <a:spLocks noChangeShapeType="1"/>
              </p:cNvSpPr>
              <p:nvPr/>
            </p:nvSpPr>
            <p:spPr bwMode="auto">
              <a:xfrm flipH="1" flipV="1">
                <a:off x="4233" y="1215"/>
                <a:ext cx="65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>
                <a:off x="3978" y="1255"/>
                <a:ext cx="69" cy="1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42"/>
              <p:cNvSpPr>
                <a:spLocks noChangeShapeType="1"/>
              </p:cNvSpPr>
              <p:nvPr/>
            </p:nvSpPr>
            <p:spPr bwMode="auto">
              <a:xfrm>
                <a:off x="4044" y="1388"/>
                <a:ext cx="51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43"/>
              <p:cNvSpPr>
                <a:spLocks noChangeShapeType="1"/>
              </p:cNvSpPr>
              <p:nvPr/>
            </p:nvSpPr>
            <p:spPr bwMode="auto">
              <a:xfrm flipH="1">
                <a:off x="4555" y="1257"/>
                <a:ext cx="69" cy="1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4"/>
              <p:cNvSpPr>
                <a:spLocks noChangeArrowheads="1"/>
              </p:cNvSpPr>
              <p:nvPr/>
            </p:nvSpPr>
            <p:spPr bwMode="auto">
              <a:xfrm>
                <a:off x="4184" y="1352"/>
                <a:ext cx="237" cy="7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45"/>
              <p:cNvSpPr>
                <a:spLocks noChangeArrowheads="1"/>
              </p:cNvSpPr>
              <p:nvPr/>
            </p:nvSpPr>
            <p:spPr bwMode="auto">
              <a:xfrm>
                <a:off x="4029" y="1392"/>
                <a:ext cx="542" cy="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32"/>
              <p:cNvSpPr>
                <a:spLocks noChangeArrowheads="1"/>
              </p:cNvSpPr>
              <p:nvPr/>
            </p:nvSpPr>
            <p:spPr bwMode="auto">
              <a:xfrm>
                <a:off x="3846" y="1116"/>
                <a:ext cx="908" cy="3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33"/>
              <p:cNvSpPr>
                <a:spLocks noChangeArrowheads="1"/>
              </p:cNvSpPr>
              <p:nvPr/>
            </p:nvSpPr>
            <p:spPr bwMode="auto">
              <a:xfrm>
                <a:off x="3873" y="1016"/>
                <a:ext cx="860" cy="7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utoShape 35"/>
              <p:cNvSpPr>
                <a:spLocks noChangeArrowheads="1"/>
              </p:cNvSpPr>
              <p:nvPr/>
            </p:nvSpPr>
            <p:spPr bwMode="auto">
              <a:xfrm>
                <a:off x="4603" y="1456"/>
                <a:ext cx="88" cy="7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utoShape 71"/>
              <p:cNvSpPr>
                <a:spLocks noChangeArrowheads="1"/>
              </p:cNvSpPr>
              <p:nvPr/>
            </p:nvSpPr>
            <p:spPr bwMode="auto">
              <a:xfrm>
                <a:off x="3925" y="1459"/>
                <a:ext cx="88" cy="74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5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</a:rPr>
              <a:t>7. Corrosion and Materials Compatibility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9488" y="1325974"/>
            <a:ext cx="8984512" cy="371108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Corrosion Testing Protocol</a:t>
            </a:r>
          </a:p>
          <a:p>
            <a:r>
              <a:rPr lang="en-US" dirty="0" smtClean="0"/>
              <a:t>Crucible furnaces with stainless steel, carbon steel, and nickel-based coupons immersed in molten salt for 3000-hour corrosion test at temperatures up to 700 °C:</a:t>
            </a:r>
          </a:p>
          <a:p>
            <a:pPr lvl="1"/>
            <a:r>
              <a:rPr lang="en-US" sz="1800" dirty="0" smtClean="0"/>
              <a:t>Sample coupons at regular 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500-hour intervals</a:t>
            </a:r>
          </a:p>
          <a:p>
            <a:r>
              <a:rPr lang="en-US" dirty="0" smtClean="0"/>
              <a:t>Post test analysis:</a:t>
            </a:r>
          </a:p>
          <a:p>
            <a:pPr lvl="1"/>
            <a:r>
              <a:rPr lang="en-US" sz="1800" dirty="0" smtClean="0"/>
              <a:t>Cross section analysis</a:t>
            </a:r>
          </a:p>
          <a:p>
            <a:pPr lvl="1"/>
            <a:r>
              <a:rPr lang="en-US" sz="1800" dirty="0" smtClean="0"/>
              <a:t>Weight loss</a:t>
            </a:r>
          </a:p>
          <a:p>
            <a:pPr lvl="1"/>
            <a:r>
              <a:rPr lang="en-US" sz="1800" dirty="0" smtClean="0"/>
              <a:t>Microscopy imaging</a:t>
            </a:r>
          </a:p>
          <a:p>
            <a:pPr lvl="1"/>
            <a:r>
              <a:rPr lang="en-US" sz="1800" dirty="0" smtClean="0"/>
              <a:t>Ion analysis of salt</a:t>
            </a:r>
          </a:p>
        </p:txBody>
      </p:sp>
      <p:pic>
        <p:nvPicPr>
          <p:cNvPr id="1167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46" y="2817627"/>
            <a:ext cx="2721454" cy="182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00" y="4838922"/>
            <a:ext cx="5460749" cy="157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507" y="2604388"/>
            <a:ext cx="1664684" cy="243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5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Salt development </a:t>
            </a:r>
            <a:r>
              <a:rPr lang="en-US" dirty="0"/>
              <a:t>case </a:t>
            </a:r>
            <a:r>
              <a:rPr lang="en-US" dirty="0" smtClean="0"/>
              <a:t>study #1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67" y="1455107"/>
            <a:ext cx="3229916" cy="4136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1" y="3327991"/>
            <a:ext cx="3889192" cy="267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5181" y="1476375"/>
            <a:ext cx="3976577" cy="4525963"/>
          </a:xfrm>
        </p:spPr>
        <p:txBody>
          <a:bodyPr/>
          <a:lstStyle/>
          <a:p>
            <a:pPr lvl="0"/>
            <a:r>
              <a:rPr lang="en-US" sz="1600" dirty="0" smtClean="0"/>
              <a:t>Screened over 5,000 unique compositions in search of molten salt heat transfer fluid</a:t>
            </a:r>
            <a:endParaRPr lang="en-US" sz="1600" dirty="0"/>
          </a:p>
          <a:p>
            <a:pPr lvl="0"/>
            <a:r>
              <a:rPr lang="en-US" sz="1600" dirty="0" smtClean="0"/>
              <a:t>Experiments surveyed </a:t>
            </a:r>
            <a:r>
              <a:rPr lang="en-US" sz="1600" dirty="0"/>
              <a:t>a broad phase </a:t>
            </a:r>
            <a:r>
              <a:rPr lang="en-US" sz="1600" dirty="0" smtClean="0"/>
              <a:t>space of nitrate, nitrite, chloride, carbonate, and sulfate salts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082" y="6012974"/>
            <a:ext cx="3432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smtClean="0"/>
              <a:t>Phase space with eutectic mixture of LiNO3-NaNO3-KNO3-CsNO3-Ca(NO3)2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5594367" y="5806321"/>
            <a:ext cx="3346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J</a:t>
            </a:r>
            <a:r>
              <a:rPr lang="en-US" sz="1200" dirty="0"/>
              <a:t>. W. Raade and D. </a:t>
            </a:r>
            <a:r>
              <a:rPr lang="en-US" sz="1200" dirty="0" err="1"/>
              <a:t>Padowitz</a:t>
            </a:r>
            <a:r>
              <a:rPr lang="en-US" sz="1200" dirty="0" smtClean="0"/>
              <a:t>, </a:t>
            </a:r>
            <a:r>
              <a:rPr lang="en-US" sz="1200" i="1" dirty="0"/>
              <a:t>Journal of Solar Energy Engineering</a:t>
            </a:r>
            <a:r>
              <a:rPr lang="en-US" sz="1200" dirty="0"/>
              <a:t>, Vol. 133, Issue 3, 2011.</a:t>
            </a:r>
          </a:p>
        </p:txBody>
      </p:sp>
    </p:spTree>
    <p:extLst>
      <p:ext uri="{BB962C8B-B14F-4D97-AF65-F5344CB8AC3E}">
        <p14:creationId xmlns:p14="http://schemas.microsoft.com/office/powerpoint/2010/main" val="371506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 development case study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55180" y="1487012"/>
            <a:ext cx="3976577" cy="242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7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55763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600" b="1" kern="0" dirty="0" err="1" smtClean="0"/>
              <a:t>Saltstream</a:t>
            </a:r>
            <a:r>
              <a:rPr lang="en-US" sz="1600" b="1" kern="0" baseline="30000" dirty="0" err="1" smtClean="0"/>
              <a:t>TM</a:t>
            </a:r>
            <a:r>
              <a:rPr lang="en-US" sz="1600" b="1" kern="0" dirty="0" smtClean="0"/>
              <a:t> 700: </a:t>
            </a:r>
            <a:r>
              <a:rPr lang="en-US" sz="1600" kern="0" dirty="0" smtClean="0"/>
              <a:t>High temperature heat transfer fluid consisting of ZnCl2-NaCl-KCl and related mixtures</a:t>
            </a:r>
          </a:p>
          <a:p>
            <a:pPr defTabSz="914400"/>
            <a:r>
              <a:rPr lang="en-US" sz="1600" kern="0" dirty="0" smtClean="0"/>
              <a:t>PCT patent application filed, active status. IP available for acquisition.</a:t>
            </a:r>
          </a:p>
          <a:p>
            <a:pPr defTabSz="914400"/>
            <a:endParaRPr lang="en-US" sz="1600" kern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31" y="1379521"/>
            <a:ext cx="3310270" cy="427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:\Users\jraade\Desktop\Na-K-Zn-Cl lower Z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99" y="3256548"/>
            <a:ext cx="3109138" cy="26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903056" y="5970871"/>
            <a:ext cx="2334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smtClean="0"/>
              <a:t>Phase space with mixtures of </a:t>
            </a:r>
            <a:r>
              <a:rPr lang="en-US" sz="1200" b="1" dirty="0"/>
              <a:t>ZnCl2-NaCl-KCl </a:t>
            </a:r>
          </a:p>
        </p:txBody>
      </p:sp>
      <p:sp>
        <p:nvSpPr>
          <p:cNvPr id="8" name="Rectangle 7"/>
          <p:cNvSpPr/>
          <p:nvPr/>
        </p:nvSpPr>
        <p:spPr>
          <a:xfrm>
            <a:off x="5528931" y="5777748"/>
            <a:ext cx="3346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J</a:t>
            </a:r>
            <a:r>
              <a:rPr lang="en-US" sz="1200" dirty="0"/>
              <a:t>. W. </a:t>
            </a:r>
            <a:r>
              <a:rPr lang="en-US" sz="1200" dirty="0" smtClean="0"/>
              <a:t>Raade, J. Vaughn, B. Elkin, “Thermal energy storage with molten salt,” U.S. patent application 61/592,859, 2012.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258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Glass development case study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9"/>
          <a:stretch/>
        </p:blipFill>
        <p:spPr>
          <a:xfrm>
            <a:off x="2622518" y="1523999"/>
            <a:ext cx="2032000" cy="2727366"/>
          </a:xfr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t="27090"/>
          <a:stretch/>
        </p:blipFill>
        <p:spPr>
          <a:xfrm>
            <a:off x="2623455" y="4251364"/>
            <a:ext cx="3136392" cy="176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8" b="4677"/>
          <a:stretch/>
        </p:blipFill>
        <p:spPr>
          <a:xfrm>
            <a:off x="5759847" y="4251364"/>
            <a:ext cx="3136392" cy="1765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"/>
          <a:stretch/>
        </p:blipFill>
        <p:spPr>
          <a:xfrm>
            <a:off x="4649804" y="1516957"/>
            <a:ext cx="4244815" cy="2734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3455" y="1516957"/>
            <a:ext cx="6272784" cy="449977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23455" y="1516957"/>
            <a:ext cx="2026349" cy="27344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9804" y="1516956"/>
            <a:ext cx="4244815" cy="27344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23454" y="4251365"/>
            <a:ext cx="3136393" cy="17653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58226" y="4251365"/>
            <a:ext cx="3136393" cy="17653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127" y="1935678"/>
            <a:ext cx="24455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 smtClean="0"/>
              <a:t>High throughput glass chemistry screening</a:t>
            </a:r>
          </a:p>
          <a:p>
            <a:pPr marL="342900" indent="-342900">
              <a:buAutoNum type="alphaLcParenBoth"/>
            </a:pPr>
            <a:r>
              <a:rPr lang="en-US" sz="1600" dirty="0" smtClean="0"/>
              <a:t>Graphite piping from molten glass test loop after testing at 1100 °C</a:t>
            </a:r>
          </a:p>
          <a:p>
            <a:pPr marL="342900" indent="-342900">
              <a:buAutoNum type="alphaLcParenBoth"/>
            </a:pPr>
            <a:r>
              <a:rPr lang="en-US" sz="1600" dirty="0" smtClean="0"/>
              <a:t>Proprietary vanadium-based glass</a:t>
            </a:r>
          </a:p>
          <a:p>
            <a:pPr marL="342900" indent="-342900">
              <a:buAutoNum type="alphaLcParenBoth"/>
            </a:pPr>
            <a:r>
              <a:rPr lang="en-US" sz="1600" dirty="0" smtClean="0"/>
              <a:t>Proprietary phosphate-based glass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635330" y="156634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6621" y="151695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(b)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9847" y="42513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(d)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2506" y="42513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(c)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4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0" y="3486758"/>
            <a:ext cx="5215283" cy="157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Glass development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81" y="1476375"/>
            <a:ext cx="3976577" cy="4525963"/>
          </a:xfrm>
        </p:spPr>
        <p:txBody>
          <a:bodyPr/>
          <a:lstStyle/>
          <a:p>
            <a:pPr lvl="0"/>
            <a:r>
              <a:rPr lang="en-US" sz="1600" dirty="0" smtClean="0"/>
              <a:t>Screened 397 unique glass compositions in search of thermal storage fluid</a:t>
            </a:r>
            <a:endParaRPr lang="en-US" sz="1600" dirty="0"/>
          </a:p>
          <a:p>
            <a:pPr lvl="0"/>
            <a:r>
              <a:rPr lang="en-US" sz="1600" dirty="0" smtClean="0"/>
              <a:t>Experiments surveyed </a:t>
            </a:r>
            <a:r>
              <a:rPr lang="en-US" sz="1600" dirty="0"/>
              <a:t>a broad phase </a:t>
            </a:r>
            <a:r>
              <a:rPr lang="en-US" sz="1600" dirty="0" smtClean="0"/>
              <a:t>space of silicate, phosphate, vanadate, and lead oxide glasses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2" y="1465746"/>
            <a:ext cx="3142513" cy="3435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803012" y="5115107"/>
            <a:ext cx="3314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/>
              <a:t>B. Elkin, </a:t>
            </a:r>
            <a:r>
              <a:rPr lang="en-US" sz="1200" dirty="0" smtClean="0"/>
              <a:t>et al., </a:t>
            </a:r>
            <a:r>
              <a:rPr lang="en-US" sz="1200" i="1" dirty="0" smtClean="0"/>
              <a:t>Energy </a:t>
            </a:r>
            <a:r>
              <a:rPr lang="en-US" sz="1200" i="1" dirty="0"/>
              <a:t>Procedia</a:t>
            </a:r>
            <a:r>
              <a:rPr lang="en-US" sz="1200" dirty="0"/>
              <a:t>: Proceedings of </a:t>
            </a:r>
            <a:r>
              <a:rPr lang="en-US" sz="1200" dirty="0" smtClean="0"/>
              <a:t>SolarPACES, </a:t>
            </a:r>
            <a:r>
              <a:rPr lang="en-US" sz="1200" dirty="0"/>
              <a:t>Volume 49, </a:t>
            </a:r>
            <a:r>
              <a:rPr lang="en-US" sz="1200" dirty="0" smtClean="0"/>
              <a:t>2014</a:t>
            </a:r>
            <a:r>
              <a:rPr lang="en-US" sz="12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87886" y="5061104"/>
            <a:ext cx="3432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/>
              <a:t>100 distinct compositions are explored in a four-component phase space. </a:t>
            </a:r>
          </a:p>
        </p:txBody>
      </p:sp>
    </p:spTree>
    <p:extLst>
      <p:ext uri="{BB962C8B-B14F-4D97-AF65-F5344CB8AC3E}">
        <p14:creationId xmlns:p14="http://schemas.microsoft.com/office/powerpoint/2010/main" val="22280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High throughput chemistry lab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7650" y="1343025"/>
            <a:ext cx="5217485" cy="4348829"/>
          </a:xfrm>
        </p:spPr>
        <p:txBody>
          <a:bodyPr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Powerful product development lab built with </a:t>
            </a:r>
            <a:r>
              <a:rPr lang="en-US" dirty="0" smtClean="0"/>
              <a:t>$5 </a:t>
            </a:r>
            <a:r>
              <a:rPr lang="en-US" dirty="0"/>
              <a:t>million in </a:t>
            </a:r>
            <a:r>
              <a:rPr lang="en-US" dirty="0" smtClean="0"/>
              <a:t>investment and federal R&amp;D grants </a:t>
            </a:r>
            <a:r>
              <a:rPr lang="en-US" dirty="0"/>
              <a:t>from NSF, DOE, and </a:t>
            </a:r>
            <a:r>
              <a:rPr lang="en-US" dirty="0" smtClean="0"/>
              <a:t>ARPA-E</a:t>
            </a:r>
          </a:p>
          <a:p>
            <a:pPr>
              <a:defRPr/>
            </a:pPr>
            <a:r>
              <a:rPr lang="en-US" dirty="0" smtClean="0"/>
              <a:t>Capable of developing molten salt, glass, and oxide products for a broad range of applications</a:t>
            </a:r>
          </a:p>
          <a:p>
            <a:pPr>
              <a:defRPr/>
            </a:pPr>
            <a:r>
              <a:rPr lang="en-US" dirty="0" smtClean="0"/>
              <a:t>Synthesize and screen 200 materials/day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660" y="1261137"/>
            <a:ext cx="88281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b="1" i="1" dirty="0"/>
              <a:t>High temperature </a:t>
            </a:r>
            <a:r>
              <a:rPr lang="en-US" sz="2200" b="1" i="1" dirty="0" smtClean="0"/>
              <a:t>materials </a:t>
            </a:r>
            <a:r>
              <a:rPr lang="en-US" sz="2200" b="1" i="1" dirty="0"/>
              <a:t>are the key to abundant clean energy</a:t>
            </a:r>
          </a:p>
        </p:txBody>
      </p:sp>
      <p:pic>
        <p:nvPicPr>
          <p:cNvPr id="12" name="Content Placeholder 4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21" y="2516369"/>
            <a:ext cx="1197051" cy="89778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651757"/>
            <a:ext cx="76200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840" y="5617423"/>
            <a:ext cx="663160" cy="659471"/>
          </a:xfrm>
          <a:prstGeom prst="rect">
            <a:avLst/>
          </a:prstGeom>
        </p:spPr>
      </p:pic>
      <p:pic>
        <p:nvPicPr>
          <p:cNvPr id="15" name="Picture 7" descr="http://www.utexas.edu/research/cem/Vehicle_photos/arpa-e_logo_hi-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38" y="5780034"/>
            <a:ext cx="1399502" cy="3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07" y="2592569"/>
            <a:ext cx="1051720" cy="841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97" y="4829335"/>
            <a:ext cx="1472692" cy="43012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6096000" y="1754369"/>
            <a:ext cx="2895600" cy="46145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29400" y="1830569"/>
            <a:ext cx="188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Selected Partners and Customers</a:t>
            </a:r>
            <a:endParaRPr lang="en-US" sz="1600" i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77" y="4146941"/>
            <a:ext cx="1384715" cy="284044"/>
          </a:xfrm>
          <a:prstGeom prst="rect">
            <a:avLst/>
          </a:prstGeom>
        </p:spPr>
      </p:pic>
      <p:pic>
        <p:nvPicPr>
          <p:cNvPr id="21" name="Picture 20" descr="http://www.palette-group.com/wp-content/uploads/2013/08/stgobain_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27" y="3540540"/>
            <a:ext cx="1548029" cy="4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77" y="3663965"/>
            <a:ext cx="898686" cy="795337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09599" y="4706679"/>
            <a:ext cx="4058093" cy="1021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Seeking strategic acquirer interested in rapid product development of thermal </a:t>
            </a:r>
            <a:r>
              <a:rPr lang="en-US" b="1" dirty="0" smtClean="0"/>
              <a:t>materials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13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0" r="12650" b="9742"/>
          <a:stretch/>
        </p:blipFill>
        <p:spPr>
          <a:xfrm>
            <a:off x="995309" y="1382230"/>
            <a:ext cx="2024115" cy="144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5" r="3417" b="2107"/>
          <a:stretch/>
        </p:blipFill>
        <p:spPr bwMode="auto">
          <a:xfrm>
            <a:off x="3606567" y="1247037"/>
            <a:ext cx="2046265" cy="1742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14350" y="4487364"/>
            <a:ext cx="8181975" cy="2019646"/>
            <a:chOff x="1106410" y="3206002"/>
            <a:chExt cx="7010400" cy="2258733"/>
          </a:xfrm>
        </p:grpSpPr>
        <p:sp>
          <p:nvSpPr>
            <p:cNvPr id="12" name="Oval 11"/>
            <p:cNvSpPr/>
            <p:nvPr/>
          </p:nvSpPr>
          <p:spPr>
            <a:xfrm>
              <a:off x="1106410" y="4049804"/>
              <a:ext cx="7002441" cy="1414931"/>
            </a:xfrm>
            <a:prstGeom prst="ellips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14369" y="3859624"/>
              <a:ext cx="7002441" cy="878597"/>
            </a:xfrm>
            <a:prstGeom prst="rect">
              <a:avLst/>
            </a:prstGeom>
            <a:solidFill>
              <a:srgbClr val="B3CC9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106410" y="3206002"/>
              <a:ext cx="7002441" cy="1414931"/>
            </a:xfrm>
            <a:prstGeom prst="ellips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ker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Connector 14"/>
            <p:cNvCxnSpPr>
              <a:stCxn id="14" idx="2"/>
              <a:endCxn id="12" idx="2"/>
            </p:cNvCxnSpPr>
            <p:nvPr/>
          </p:nvCxnSpPr>
          <p:spPr>
            <a:xfrm>
              <a:off x="1106410" y="3913468"/>
              <a:ext cx="0" cy="843802"/>
            </a:xfrm>
            <a:prstGeom prst="lin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6" name="Straight Connector 15"/>
            <p:cNvCxnSpPr>
              <a:stCxn id="14" idx="6"/>
              <a:endCxn id="12" idx="6"/>
            </p:cNvCxnSpPr>
            <p:nvPr/>
          </p:nvCxnSpPr>
          <p:spPr>
            <a:xfrm>
              <a:off x="8108851" y="3913468"/>
              <a:ext cx="0" cy="843802"/>
            </a:xfrm>
            <a:prstGeom prst="lin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2094849" y="4620932"/>
              <a:ext cx="5075272" cy="632205"/>
            </a:xfrm>
            <a:prstGeom prst="rect">
              <a:avLst/>
            </a:prstGeom>
            <a:noFill/>
          </p:spPr>
          <p:txBody>
            <a:bodyPr wrap="none" rtlCol="0">
              <a:prstTxWarp prst="textCanDown">
                <a:avLst>
                  <a:gd name="adj" fmla="val 33333"/>
                </a:avLst>
              </a:prstTxWarp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Halotechnics Thermal Materials Platform 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Halotechnics Thermal Materials Applications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3543301" y="4695825"/>
            <a:ext cx="2143124" cy="980689"/>
          </a:xfrm>
          <a:prstGeom prst="flowChartMagneticDisk">
            <a:avLst/>
          </a:prstGeom>
          <a:solidFill>
            <a:srgbClr val="B3CC94"/>
          </a:solidFill>
          <a:ln w="25400" cap="flat" cmpd="sng" algn="ctr">
            <a:solidFill>
              <a:srgbClr val="B3CC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600" b="1" kern="0" dirty="0" smtClean="0">
                <a:latin typeface="Arial" pitchFamily="34" charset="0"/>
                <a:cs typeface="Arial" pitchFamily="34" charset="0"/>
              </a:rPr>
              <a:t>Energy</a:t>
            </a:r>
            <a:endParaRPr lang="en-US" sz="1600" b="1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6049614" y="4366418"/>
            <a:ext cx="2160935" cy="993595"/>
          </a:xfrm>
          <a:prstGeom prst="flowChartMagneticDisk">
            <a:avLst/>
          </a:prstGeom>
          <a:solidFill>
            <a:srgbClr val="B3CC94"/>
          </a:solidFill>
          <a:ln w="25400" cap="flat" cmpd="sng" algn="ctr">
            <a:solidFill>
              <a:srgbClr val="B3CC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600" b="1" kern="0" dirty="0" smtClean="0">
                <a:latin typeface="Arial" pitchFamily="34" charset="0"/>
                <a:cs typeface="Arial" pitchFamily="34" charset="0"/>
              </a:rPr>
              <a:t>Waste Heat Recovery</a:t>
            </a:r>
            <a:endParaRPr lang="en-US" sz="1600" b="1" kern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9"/>
          <a:stretch/>
        </p:blipFill>
        <p:spPr>
          <a:xfrm>
            <a:off x="6087267" y="1353129"/>
            <a:ext cx="2085629" cy="15609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Flowchart: Magnetic Disk 19"/>
          <p:cNvSpPr/>
          <p:nvPr/>
        </p:nvSpPr>
        <p:spPr>
          <a:xfrm>
            <a:off x="861959" y="4366418"/>
            <a:ext cx="2271766" cy="993595"/>
          </a:xfrm>
          <a:prstGeom prst="flowChartMagneticDisk">
            <a:avLst/>
          </a:prstGeom>
          <a:solidFill>
            <a:srgbClr val="B3CC94"/>
          </a:solidFill>
          <a:ln w="25400" cap="flat" cmpd="sng" algn="ctr">
            <a:solidFill>
              <a:srgbClr val="B3CC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Power Generation</a:t>
            </a: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9" t="6862" r="12991" b="17465"/>
          <a:stretch/>
        </p:blipFill>
        <p:spPr bwMode="auto">
          <a:xfrm>
            <a:off x="995309" y="2950626"/>
            <a:ext cx="2024115" cy="1551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13096" r="55998" b="25066"/>
          <a:stretch/>
        </p:blipFill>
        <p:spPr>
          <a:xfrm>
            <a:off x="3606567" y="3104865"/>
            <a:ext cx="2046265" cy="1781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040089" y="2358119"/>
            <a:ext cx="137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Glass manufacturing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77442" y="1666333"/>
            <a:ext cx="134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Heavy oil upgrading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6697" y="2925557"/>
            <a:ext cx="1497002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r>
              <a:rPr lang="en-US" dirty="0"/>
              <a:t>Energy storage for peak demand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8720" y="3114274"/>
            <a:ext cx="1334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Steel manufacturing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0507" y="2173423"/>
            <a:ext cx="123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Thermal barrier coatings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06567" y="3519895"/>
            <a:ext cx="1329415" cy="47580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In-situ oil shale conversion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615" y="3010621"/>
            <a:ext cx="2024773" cy="1452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7615" y="393209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Aluminum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smelting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0121" y="1246909"/>
            <a:ext cx="8876897" cy="498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7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55763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u="sng" dirty="0" smtClean="0"/>
              <a:t>Laboratory Overview</a:t>
            </a:r>
          </a:p>
          <a:p>
            <a:pPr marL="0" indent="0">
              <a:buFontTx/>
              <a:buNone/>
            </a:pPr>
            <a:r>
              <a:rPr lang="en-US" dirty="0" smtClean="0"/>
              <a:t>Halotechnics has developed a complete suite of capabilities for thermal materials synthesis and characterization: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Proprietary material design software and database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High-throughput screening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Melting point, heat capacity, heat of fusion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Thermal stability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Viscosity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Density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Corrosion and materials compatibility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endParaRPr lang="en-US" sz="1600" dirty="0" smtClean="0"/>
          </a:p>
          <a:p>
            <a:pPr marL="0" indent="0">
              <a:buFontTx/>
              <a:buNone/>
            </a:pPr>
            <a:endParaRPr lang="en-US" sz="1600" u="sn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Capabilities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85191"/>
            <a:ext cx="8984594" cy="2622034"/>
            <a:chOff x="0" y="3785191"/>
            <a:chExt cx="8984594" cy="262203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85191"/>
              <a:ext cx="8984594" cy="262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82503" y="4104167"/>
              <a:ext cx="8399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  <a:r>
                <a:rPr lang="en-US" sz="800" b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0.950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86987" y="4104167"/>
              <a:ext cx="8399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  <a:r>
                <a:rPr lang="en-US" sz="800" b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0.650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48941" y="4104167"/>
              <a:ext cx="8399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  <a:r>
                <a:rPr lang="en-US" sz="800" b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0.350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5955" y="4104167"/>
              <a:ext cx="8399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PO</a:t>
              </a:r>
              <a:r>
                <a:rPr lang="en-US" sz="800" b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0.050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Material design software and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7" y="1282047"/>
            <a:ext cx="5443952" cy="250314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Halotechnics custom-built software allows the designer to vary </a:t>
            </a:r>
            <a:r>
              <a:rPr lang="en-US" dirty="0" smtClean="0">
                <a:solidFill>
                  <a:srgbClr val="FF0000"/>
                </a:solidFill>
              </a:rPr>
              <a:t>multiple salt ions</a:t>
            </a:r>
            <a:r>
              <a:rPr lang="en-US" dirty="0" smtClean="0"/>
              <a:t> and view the projected </a:t>
            </a:r>
            <a:r>
              <a:rPr lang="en-US" dirty="0" smtClean="0">
                <a:solidFill>
                  <a:srgbClr val="FF0000"/>
                </a:solidFill>
              </a:rPr>
              <a:t>phase space</a:t>
            </a:r>
            <a:r>
              <a:rPr lang="en-US" dirty="0" smtClean="0"/>
              <a:t> in real time.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Once a design is settled, the candidates are </a:t>
            </a:r>
            <a:r>
              <a:rPr lang="en-US" dirty="0" smtClean="0">
                <a:solidFill>
                  <a:srgbClr val="FF0000"/>
                </a:solidFill>
              </a:rPr>
              <a:t>dispensed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synthesized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screened</a:t>
            </a:r>
            <a:r>
              <a:rPr lang="en-US" dirty="0" smtClean="0"/>
              <a:t> for melting point.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Searchable database of 23,000 mixtures including nitrates, chlorides, carbonates, sulfates, oxides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278" y="1282047"/>
            <a:ext cx="3434316" cy="245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03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Material design software and database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0" y="2016380"/>
            <a:ext cx="6801800" cy="402011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975" y="4787974"/>
            <a:ext cx="3952876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7738" y="2368033"/>
            <a:ext cx="43962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Saltstream and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Haloglass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/>
              <a:t>Enabling a new class of applications in extreme heat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58140" y="6036491"/>
            <a:ext cx="366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www.halotechnics.com/products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237" y="1340444"/>
            <a:ext cx="878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Halotechnics products were developed by screening over 23,000 unique mixtures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Properties in searchable database: composition, melting point, thermal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High-Throughput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21" y="1286540"/>
            <a:ext cx="8537987" cy="496360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u="sng" dirty="0" smtClean="0"/>
              <a:t>Workflow: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Halotechnics leverages its high-throughput chemistry screening capabilities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to survey thousands of multi-component materials across broad phase spaces.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1753697"/>
            <a:ext cx="9144000" cy="2590007"/>
            <a:chOff x="0" y="1233633"/>
            <a:chExt cx="9144000" cy="259000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672" y="1233633"/>
              <a:ext cx="3476625" cy="2590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7" b="19666"/>
            <a:stretch>
              <a:fillRect/>
            </a:stretch>
          </p:blipFill>
          <p:spPr bwMode="auto">
            <a:xfrm>
              <a:off x="5099966" y="1233633"/>
              <a:ext cx="1446213" cy="118903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DSC005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6075" y="1259679"/>
              <a:ext cx="2447925" cy="25114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33633"/>
              <a:ext cx="2850078" cy="2241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570015" y="4493294"/>
            <a:ext cx="8723880" cy="317574"/>
            <a:chOff x="570015" y="3980515"/>
            <a:chExt cx="8723880" cy="317574"/>
          </a:xfrm>
        </p:grpSpPr>
        <p:sp>
          <p:nvSpPr>
            <p:cNvPr id="4" name="TextBox 3"/>
            <p:cNvSpPr txBox="1"/>
            <p:nvPr/>
          </p:nvSpPr>
          <p:spPr>
            <a:xfrm>
              <a:off x="570015" y="3980515"/>
              <a:ext cx="171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Library Design</a:t>
              </a:r>
              <a:endParaRPr lang="en-US" sz="14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72080" y="3990312"/>
              <a:ext cx="1829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Powder Dispense</a:t>
              </a:r>
              <a:endParaRPr lang="en-US" sz="14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46179" y="3980516"/>
              <a:ext cx="2747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Parallel Melting Point Analysis</a:t>
              </a:r>
              <a:endParaRPr lang="en-US" sz="1400" i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27563" y="4133623"/>
              <a:ext cx="1045029" cy="7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431268" y="4144200"/>
              <a:ext cx="1045029" cy="78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83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High-Throughput Screening</a:t>
            </a:r>
          </a:p>
        </p:txBody>
      </p:sp>
      <p:grpSp>
        <p:nvGrpSpPr>
          <p:cNvPr id="4" name="Group 22"/>
          <p:cNvGrpSpPr>
            <a:grpSpLocks noChangeAspect="1"/>
          </p:cNvGrpSpPr>
          <p:nvPr/>
        </p:nvGrpSpPr>
        <p:grpSpPr bwMode="auto">
          <a:xfrm>
            <a:off x="3021013" y="4141544"/>
            <a:ext cx="1778000" cy="2108200"/>
            <a:chOff x="2117624" y="1381125"/>
            <a:chExt cx="3711676" cy="440054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 r="10042"/>
            <a:stretch>
              <a:fillRect/>
            </a:stretch>
          </p:blipFill>
          <p:spPr bwMode="auto">
            <a:xfrm>
              <a:off x="2117624" y="1381125"/>
              <a:ext cx="3711676" cy="4400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117624" y="1381125"/>
              <a:ext cx="1348796" cy="58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480502" y="1381125"/>
              <a:ext cx="1348798" cy="117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8" name="Picture 12" descr="DSC0056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1013" y="2269881"/>
            <a:ext cx="1778000" cy="1824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5076825" y="2366719"/>
            <a:ext cx="2619375" cy="3787775"/>
            <a:chOff x="3413125" y="1309687"/>
            <a:chExt cx="2619375" cy="3787577"/>
          </a:xfrm>
        </p:grpSpPr>
        <p:sp>
          <p:nvSpPr>
            <p:cNvPr id="10" name="AutoShape 18"/>
            <p:cNvSpPr>
              <a:spLocks noChangeArrowheads="1"/>
            </p:cNvSpPr>
            <p:nvPr/>
          </p:nvSpPr>
          <p:spPr bwMode="auto">
            <a:xfrm>
              <a:off x="4416425" y="2119312"/>
              <a:ext cx="1608138" cy="7143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750 w 21600"/>
                <a:gd name="T13" fmla="*/ 3750 h 21600"/>
                <a:gd name="T14" fmla="*/ 17850 w 21600"/>
                <a:gd name="T15" fmla="*/ 1785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899" y="21600"/>
                  </a:lnTo>
                  <a:lnTo>
                    <a:pt x="177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cs typeface="Arial" charset="0"/>
                </a:rPr>
                <a:t>200</a:t>
              </a:r>
            </a:p>
          </p:txBody>
        </p:sp>
        <p:sp>
          <p:nvSpPr>
            <p:cNvPr id="11" name="Rectangle 27"/>
            <p:cNvSpPr>
              <a:spLocks noChangeArrowheads="1"/>
            </p:cNvSpPr>
            <p:nvPr/>
          </p:nvSpPr>
          <p:spPr bwMode="auto">
            <a:xfrm>
              <a:off x="4403725" y="1309687"/>
              <a:ext cx="1628775" cy="752475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cs typeface="Arial" charset="0"/>
                </a:rPr>
                <a:t>3000</a:t>
              </a:r>
            </a:p>
          </p:txBody>
        </p:sp>
        <p:sp>
          <p:nvSpPr>
            <p:cNvPr id="12" name="AutoShape 28"/>
            <p:cNvSpPr>
              <a:spLocks noChangeArrowheads="1"/>
            </p:cNvSpPr>
            <p:nvPr/>
          </p:nvSpPr>
          <p:spPr bwMode="auto">
            <a:xfrm>
              <a:off x="4721225" y="2894012"/>
              <a:ext cx="993775" cy="80803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662 w 21600"/>
                <a:gd name="T13" fmla="*/ 4662 h 21600"/>
                <a:gd name="T14" fmla="*/ 16938 w 21600"/>
                <a:gd name="T15" fmla="*/ 1693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723" y="21600"/>
                  </a:lnTo>
                  <a:lnTo>
                    <a:pt x="1587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cs typeface="Arial" charset="0"/>
                </a:rPr>
                <a:t>20</a:t>
              </a:r>
            </a:p>
          </p:txBody>
        </p:sp>
        <p:sp>
          <p:nvSpPr>
            <p:cNvPr id="13" name="AutoShape 48"/>
            <p:cNvSpPr>
              <a:spLocks noChangeArrowheads="1"/>
            </p:cNvSpPr>
            <p:nvPr/>
          </p:nvSpPr>
          <p:spPr bwMode="auto">
            <a:xfrm>
              <a:off x="4999038" y="3754437"/>
              <a:ext cx="439737" cy="82391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654 w 21600"/>
                <a:gd name="T13" fmla="*/ 5654 h 21600"/>
                <a:gd name="T14" fmla="*/ 15946 w 21600"/>
                <a:gd name="T15" fmla="*/ 159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07" y="21600"/>
                  </a:lnTo>
                  <a:lnTo>
                    <a:pt x="1389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  <a:cs typeface="Arial" charset="0"/>
                </a:rPr>
                <a:t>5</a:t>
              </a:r>
            </a:p>
          </p:txBody>
        </p:sp>
        <p:sp>
          <p:nvSpPr>
            <p:cNvPr id="14" name="Text Box 49"/>
            <p:cNvSpPr txBox="1">
              <a:spLocks noChangeArrowheads="1"/>
            </p:cNvSpPr>
            <p:nvPr/>
          </p:nvSpPr>
          <p:spPr bwMode="auto">
            <a:xfrm>
              <a:off x="3487666" y="4789487"/>
              <a:ext cx="2044149" cy="30777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 i="1">
                  <a:solidFill>
                    <a:srgbClr val="0000FF"/>
                  </a:solidFill>
                  <a:cs typeface="Arial" charset="0"/>
                </a:rPr>
                <a:t>Optimized molten salt</a:t>
              </a:r>
            </a:p>
          </p:txBody>
        </p:sp>
        <p:sp>
          <p:nvSpPr>
            <p:cNvPr id="15" name="AutoShape 3"/>
            <p:cNvSpPr>
              <a:spLocks noChangeArrowheads="1"/>
            </p:cNvSpPr>
            <p:nvPr/>
          </p:nvSpPr>
          <p:spPr bwMode="auto">
            <a:xfrm>
              <a:off x="3413125" y="1463674"/>
              <a:ext cx="777875" cy="4048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charset="0"/>
                </a:rPr>
                <a:t>Melting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charset="0"/>
                </a:rPr>
                <a:t>point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>
              <a:off x="3413125" y="2311399"/>
              <a:ext cx="777875" cy="4048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charset="0"/>
                </a:rPr>
                <a:t>Heat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charset="0"/>
                </a:rPr>
                <a:t>capacity</a:t>
              </a: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803957" y="1882774"/>
              <a:ext cx="0" cy="4095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4"/>
            <p:cNvSpPr>
              <a:spLocks noChangeArrowheads="1"/>
            </p:cNvSpPr>
            <p:nvPr/>
          </p:nvSpPr>
          <p:spPr bwMode="auto">
            <a:xfrm>
              <a:off x="3413125" y="3141662"/>
              <a:ext cx="777875" cy="40481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charset="0"/>
                </a:rPr>
                <a:t>Viscosity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803957" y="2722562"/>
              <a:ext cx="0" cy="4095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803957" y="3562349"/>
              <a:ext cx="0" cy="4095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14"/>
            <p:cNvSpPr>
              <a:spLocks noChangeArrowheads="1"/>
            </p:cNvSpPr>
            <p:nvPr/>
          </p:nvSpPr>
          <p:spPr bwMode="auto">
            <a:xfrm>
              <a:off x="3413125" y="3998312"/>
              <a:ext cx="777875" cy="40481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charset="0"/>
                </a:rPr>
                <a:t>Corrosion</a:t>
              </a: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3803957" y="4419000"/>
              <a:ext cx="0" cy="2355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4"/>
          <a:srcRect l="11445" t="2746" r="19926" b="1652"/>
          <a:stretch/>
        </p:blipFill>
        <p:spPr bwMode="auto">
          <a:xfrm>
            <a:off x="1284288" y="2261944"/>
            <a:ext cx="1581150" cy="398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5"/>
          <p:cNvSpPr txBox="1">
            <a:spLocks noChangeArrowheads="1"/>
          </p:cNvSpPr>
          <p:nvPr/>
        </p:nvSpPr>
        <p:spPr bwMode="auto">
          <a:xfrm>
            <a:off x="4119563" y="3187456"/>
            <a:ext cx="5191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>
                <a:cs typeface="Arial" charset="0"/>
              </a:rPr>
              <a:t>PMP</a:t>
            </a:r>
          </a:p>
        </p:txBody>
      </p:sp>
      <p:sp>
        <p:nvSpPr>
          <p:cNvPr id="25" name="TextBox 30"/>
          <p:cNvSpPr txBox="1">
            <a:spLocks noChangeArrowheads="1"/>
          </p:cNvSpPr>
          <p:nvPr/>
        </p:nvSpPr>
        <p:spPr bwMode="auto">
          <a:xfrm>
            <a:off x="4119563" y="4289181"/>
            <a:ext cx="5095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>
                <a:cs typeface="Arial" charset="0"/>
              </a:rPr>
              <a:t>DSC</a:t>
            </a:r>
          </a:p>
        </p:txBody>
      </p:sp>
      <p:sp>
        <p:nvSpPr>
          <p:cNvPr id="26" name="TextBox 34"/>
          <p:cNvSpPr txBox="1">
            <a:spLocks noChangeArrowheads="1"/>
          </p:cNvSpPr>
          <p:nvPr/>
        </p:nvSpPr>
        <p:spPr bwMode="auto">
          <a:xfrm>
            <a:off x="1533525" y="4460631"/>
            <a:ext cx="1006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>
                <a:cs typeface="Arial" charset="0"/>
              </a:rPr>
              <a:t>Viscometer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75025" y="1523572"/>
            <a:ext cx="680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High throughput workflow capable of screening </a:t>
            </a:r>
            <a:r>
              <a:rPr lang="en-US" dirty="0">
                <a:solidFill>
                  <a:srgbClr val="FF0000"/>
                </a:solidFill>
              </a:rPr>
              <a:t>200 mixtures/day</a:t>
            </a:r>
          </a:p>
        </p:txBody>
      </p:sp>
    </p:spTree>
    <p:extLst>
      <p:ext uri="{BB962C8B-B14F-4D97-AF65-F5344CB8AC3E}">
        <p14:creationId xmlns:p14="http://schemas.microsoft.com/office/powerpoint/2010/main" val="227198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Melting point, heat capacity, heat of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" y="1312763"/>
            <a:ext cx="4084010" cy="4525963"/>
          </a:xfrm>
        </p:spPr>
        <p:txBody>
          <a:bodyPr/>
          <a:lstStyle/>
          <a:p>
            <a:r>
              <a:rPr lang="en-US" dirty="0" smtClean="0"/>
              <a:t>Differential Scanning Calorimeter (DSC): </a:t>
            </a:r>
            <a:r>
              <a:rPr lang="en-US" dirty="0" err="1" smtClean="0"/>
              <a:t>Netzsch</a:t>
            </a:r>
            <a:r>
              <a:rPr lang="en-US" dirty="0" smtClean="0"/>
              <a:t> 404 F1 Pegasus, 20-position </a:t>
            </a:r>
            <a:r>
              <a:rPr lang="en-US" dirty="0" err="1" smtClean="0"/>
              <a:t>autosampler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Measure thermal properties up to 1500 °C</a:t>
            </a:r>
          </a:p>
          <a:p>
            <a:pPr lvl="1"/>
            <a:r>
              <a:rPr lang="en-US" dirty="0" smtClean="0"/>
              <a:t>Melting point</a:t>
            </a:r>
          </a:p>
          <a:p>
            <a:pPr lvl="1"/>
            <a:r>
              <a:rPr lang="en-US" dirty="0" smtClean="0"/>
              <a:t>Heat of fusion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eat capacity</a:t>
            </a:r>
          </a:p>
          <a:p>
            <a:pPr lvl="1"/>
            <a:r>
              <a:rPr lang="en-US" dirty="0" smtClean="0"/>
              <a:t>Glass transition and crystallization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66" y="2221757"/>
            <a:ext cx="1530430" cy="152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886200" y="1874369"/>
            <a:ext cx="5257800" cy="3760348"/>
            <a:chOff x="3886200" y="1874369"/>
            <a:chExt cx="5257800" cy="37603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86200" y="1874369"/>
              <a:ext cx="5257800" cy="3385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5178424" y="5326940"/>
              <a:ext cx="267335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/>
              <a:r>
                <a:rPr lang="en-US" sz="1400" i="1" dirty="0" smtClean="0"/>
                <a:t>DSC graph of potassium nitrate</a:t>
              </a:r>
              <a:endParaRPr lang="en-US" sz="1400" i="1" dirty="0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81717" y="2502958"/>
              <a:ext cx="2552534" cy="923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144540" y="5103627"/>
              <a:ext cx="956930" cy="15600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3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7FB0CC"/>
      </a:dk2>
      <a:lt2>
        <a:srgbClr val="5E6E66"/>
      </a:lt2>
      <a:accent1>
        <a:srgbClr val="B3CC94"/>
      </a:accent1>
      <a:accent2>
        <a:srgbClr val="E9D666"/>
      </a:accent2>
      <a:accent3>
        <a:srgbClr val="FFFFFF"/>
      </a:accent3>
      <a:accent4>
        <a:srgbClr val="000000"/>
      </a:accent4>
      <a:accent5>
        <a:srgbClr val="D6E2C8"/>
      </a:accent5>
      <a:accent6>
        <a:srgbClr val="D3C25C"/>
      </a:accent6>
      <a:hlink>
        <a:srgbClr val="E89719"/>
      </a:hlink>
      <a:folHlink>
        <a:srgbClr val="B594B1"/>
      </a:folHlink>
    </a:clrScheme>
    <a:fontScheme name="3_Default 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00F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7FB0CC"/>
        </a:dk2>
        <a:lt2>
          <a:srgbClr val="5E6E66"/>
        </a:lt2>
        <a:accent1>
          <a:srgbClr val="B3CC94"/>
        </a:accent1>
        <a:accent2>
          <a:srgbClr val="E9D666"/>
        </a:accent2>
        <a:accent3>
          <a:srgbClr val="FFFFFF"/>
        </a:accent3>
        <a:accent4>
          <a:srgbClr val="000000"/>
        </a:accent4>
        <a:accent5>
          <a:srgbClr val="D6E2C8"/>
        </a:accent5>
        <a:accent6>
          <a:srgbClr val="D3C25C"/>
        </a:accent6>
        <a:hlink>
          <a:srgbClr val="E89719"/>
        </a:hlink>
        <a:folHlink>
          <a:srgbClr val="B594B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1E8822D3CB94498470EFA4FE6C964F" ma:contentTypeVersion="4" ma:contentTypeDescription="Create a new document." ma:contentTypeScope="" ma:versionID="47d9efd545dc8a3d4dbac979150ac5ff">
  <xsd:schema xmlns:xsd="http://www.w3.org/2001/XMLSchema" xmlns:xs="http://www.w3.org/2001/XMLSchema" xmlns:p="http://schemas.microsoft.com/office/2006/metadata/properties" xmlns:ns2="8df1a368-12c3-4a9c-b33c-eedb2fa087d9" xmlns:ns3="c6d9b406-8ab6-4e35-b189-c607f551e6ff" targetNamespace="http://schemas.microsoft.com/office/2006/metadata/properties" ma:root="true" ma:fieldsID="5f64e47830cc3cd3f3214bbd51354acf" ns2:_="" ns3:_="">
    <xsd:import namespace="8df1a368-12c3-4a9c-b33c-eedb2fa087d9"/>
    <xsd:import namespace="c6d9b406-8ab6-4e35-b189-c607f551e6ff"/>
    <xsd:element name="properties">
      <xsd:complexType>
        <xsd:sequence>
          <xsd:element name="documentManagement">
            <xsd:complexType>
              <xsd:all>
                <xsd:element ref="ns2:Business-List_x0020_A" minOccurs="0"/>
                <xsd:element ref="ns2:Business-List_x0020_B" minOccurs="0"/>
                <xsd:element ref="ns2:Business-List_x0020_C" minOccurs="0"/>
                <xsd:element ref="ns2:Business-List_x0020_D" minOccurs="0"/>
                <xsd:element ref="ns3:_dlc_DocId" minOccurs="0"/>
                <xsd:element ref="ns3:_dlc_DocIdUrl" minOccurs="0"/>
                <xsd:element ref="ns3:_dlc_DocIdPersistId" minOccurs="0"/>
                <xsd:element ref="ns3:TaxCatchAll" minOccurs="0"/>
                <xsd:element ref="ns3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f1a368-12c3-4a9c-b33c-eedb2fa087d9" elementFormDefault="qualified">
    <xsd:import namespace="http://schemas.microsoft.com/office/2006/documentManagement/types"/>
    <xsd:import namespace="http://schemas.microsoft.com/office/infopath/2007/PartnerControls"/>
    <xsd:element name="Business-List_x0020_A" ma:index="8" nillable="true" ma:displayName="Business-List A" ma:format="Dropdown" ma:internalName="Business_x002d_List_x0020_A">
      <xsd:simpleType>
        <xsd:restriction base="dms:Choice">
          <xsd:enumeration value="Communication"/>
          <xsd:enumeration value="FOA Fest"/>
          <xsd:enumeration value="General Program Material"/>
          <xsd:enumeration value="Meeting Notes"/>
          <xsd:enumeration value="Travel"/>
          <xsd:enumeration value="Memo"/>
          <xsd:enumeration value="Training"/>
          <xsd:enumeration value="Conference"/>
        </xsd:restriction>
      </xsd:simpleType>
    </xsd:element>
    <xsd:element name="Business-List_x0020_B" ma:index="9" nillable="true" ma:displayName="Business-List B" ma:format="Dropdown" ma:internalName="Business_x002d_List_x0020_B">
      <xsd:simpleType>
        <xsd:restriction base="dms:Choice">
          <xsd:enumeration value="STRIPES"/>
          <xsd:enumeration value="FY-11"/>
          <xsd:enumeration value="FY-12"/>
          <xsd:enumeration value="FY-12 Q1"/>
          <xsd:enumeration value="FY-12 Q2"/>
          <xsd:enumeration value="FY-12 Q3"/>
          <xsd:enumeration value="FY-12 Q4"/>
          <xsd:enumeration value="Guide"/>
          <xsd:enumeration value="2011"/>
          <xsd:enumeration value="2012"/>
          <xsd:enumeration value="2013"/>
          <xsd:enumeration value="2014"/>
        </xsd:restriction>
      </xsd:simpleType>
    </xsd:element>
    <xsd:element name="Business-List_x0020_C" ma:index="10" nillable="true" ma:displayName="Business-List C" ma:internalName="Business_x002d_List_x0020_C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ETP"/>
                    <xsd:enumeration value="CSP"/>
                    <xsd:enumeration value="PV"/>
                    <xsd:enumeration value="SI"/>
                    <xsd:enumeration value="MT"/>
                    <xsd:enumeration value="Invitational"/>
                    <xsd:enumeration value="Foreign"/>
                    <xsd:enumeration value="Ramesh"/>
                    <xsd:enumeration value="Team Leads"/>
                    <xsd:enumeration value="Template"/>
                    <xsd:enumeration value="Reference"/>
                  </xsd:restriction>
                </xsd:simpleType>
              </xsd:element>
            </xsd:sequence>
          </xsd:extension>
        </xsd:complexContent>
      </xsd:complexType>
    </xsd:element>
    <xsd:element name="Business-List_x0020_D" ma:index="11" nillable="true" ma:displayName="Business-List D" ma:internalName="Business_x002d_List_x0020_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January"/>
                    <xsd:enumeration value="February"/>
                    <xsd:enumeration value="March"/>
                    <xsd:enumeration value="April"/>
                    <xsd:enumeration value="May"/>
                    <xsd:enumeration value="June"/>
                    <xsd:enumeration value="July"/>
                    <xsd:enumeration value="August"/>
                    <xsd:enumeration value="September"/>
                    <xsd:enumeration value="October"/>
                    <xsd:enumeration value="November"/>
                    <xsd:enumeration value="December"/>
                    <xsd:enumeration value="Prepared"/>
                    <xsd:enumeration value="In Process"/>
                    <xsd:enumeration value="PM Signed"/>
                    <xsd:enumeration value="Submitted"/>
                    <xsd:enumeration value="Completed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d9b406-8ab6-4e35-b189-c607f551e6ff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5" nillable="true" ma:displayName="Taxonomy Catch All Column" ma:hidden="true" ma:list="{69333788-9a68-4e46-93ca-b5f670fef09a}" ma:internalName="TaxCatchAll" ma:showField="CatchAllData" ma:web="8df1a368-12c3-4a9c-b33c-eedb2fa087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hidden="true" ma:list="{69333788-9a68-4e46-93ca-b5f670fef09a}" ma:internalName="TaxCatchAllLabel" ma:readOnly="true" ma:showField="CatchAllDataLabel" ma:web="8df1a368-12c3-4a9c-b33c-eedb2fa087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bbd8d32-57eb-4c25-a7af-abe0816fa3e8" ContentTypeId="0x0101" PreviousValue="false"/>
</file>

<file path=customXml/item3.xml><?xml version="1.0" encoding="utf-8"?>
<?mso-contentType ?>
<spe:Receivers xmlns:spe="http://schemas.microsoft.com/sharepoint/event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6d9b406-8ab6-4e35-b189-c607f551e6ff"/>
    <Business-List_x0020_D xmlns="8df1a368-12c3-4a9c-b33c-eedb2fa087d9"/>
    <Business-List_x0020_A xmlns="8df1a368-12c3-4a9c-b33c-eedb2fa087d9" xsi:nil="true"/>
    <Business-List_x0020_B xmlns="8df1a368-12c3-4a9c-b33c-eedb2fa087d9" xsi:nil="true"/>
    <Business-List_x0020_C xmlns="8df1a368-12c3-4a9c-b33c-eedb2fa087d9"/>
  </documentManagement>
</p:properties>
</file>

<file path=customXml/itemProps1.xml><?xml version="1.0" encoding="utf-8"?>
<ds:datastoreItem xmlns:ds="http://schemas.openxmlformats.org/officeDocument/2006/customXml" ds:itemID="{D202C2F9-6104-4034-BC28-F30288083F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f1a368-12c3-4a9c-b33c-eedb2fa087d9"/>
    <ds:schemaRef ds:uri="c6d9b406-8ab6-4e35-b189-c607f551e6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CABFF0-82A3-46A1-8F76-870F7455E5E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E722C6B-2578-4C20-9883-01357E6B224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238F74D-CAD5-4658-A49E-5BF21E35D13B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6049634E-AA6A-4F9F-BE80-96682919CC42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6d9b406-8ab6-4e35-b189-c607f551e6ff"/>
    <ds:schemaRef ds:uri="http://schemas.microsoft.com/office/2006/metadata/properties"/>
    <ds:schemaRef ds:uri="http://purl.org/dc/elements/1.1/"/>
    <ds:schemaRef ds:uri="8df1a368-12c3-4a9c-b33c-eedb2fa087d9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Presenter_Template</Template>
  <TotalTime>3270</TotalTime>
  <Words>851</Words>
  <Application>Microsoft Office PowerPoint</Application>
  <PresentationFormat>On-screen Show (4:3)</PresentationFormat>
  <Paragraphs>181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3_Default Design</vt:lpstr>
      <vt:lpstr>PowerPoint Presentation</vt:lpstr>
      <vt:lpstr>High throughput chemistry lab</vt:lpstr>
      <vt:lpstr>Halotechnics Thermal Materials Applications</vt:lpstr>
      <vt:lpstr>Laboratory Capabilities Summary</vt:lpstr>
      <vt:lpstr>1. Material design software and database</vt:lpstr>
      <vt:lpstr>1. Material design software and database</vt:lpstr>
      <vt:lpstr>2. High-Throughput Screening</vt:lpstr>
      <vt:lpstr>2. High-Throughput Screening</vt:lpstr>
      <vt:lpstr>3. Melting point, heat capacity, heat of fusion</vt:lpstr>
      <vt:lpstr>4. Thermal Stability</vt:lpstr>
      <vt:lpstr>5. Viscosity</vt:lpstr>
      <vt:lpstr>6. Density</vt:lpstr>
      <vt:lpstr>7. Corrosion and Materials Compatibility</vt:lpstr>
      <vt:lpstr>Salt development case study #1</vt:lpstr>
      <vt:lpstr>Salt development case study #2</vt:lpstr>
      <vt:lpstr>Glass development case study</vt:lpstr>
      <vt:lpstr>Glass development case study</vt:lpstr>
    </vt:vector>
  </TitlesOfParts>
  <Company>EERE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– Slide 1</dc:title>
  <dc:creator>Craig Connelly</dc:creator>
  <cp:lastModifiedBy>jraade</cp:lastModifiedBy>
  <cp:revision>720</cp:revision>
  <dcterms:created xsi:type="dcterms:W3CDTF">2012-05-03T02:27:43Z</dcterms:created>
  <dcterms:modified xsi:type="dcterms:W3CDTF">2016-01-29T20:39:11Z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0x010100041E8822D3CB94498470EFA4FE6C964F</vt:lpwstr>
  </property>
</Properties>
</file>